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2"/>
    <p:restoredTop sz="91463"/>
  </p:normalViewPr>
  <p:slideViewPr>
    <p:cSldViewPr snapToGrid="0" snapToObjects="1">
      <p:cViewPr>
        <p:scale>
          <a:sx n="106" d="100"/>
          <a:sy n="106" d="100"/>
        </p:scale>
        <p:origin x="352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04218-4CA7-8540-B720-0896D6859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5.tif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</a:t>
            </a:r>
            <a:r>
              <a:rPr lang="en-US" dirty="0" smtClean="0"/>
              <a:t>Review and Naïve Bayes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1213" y="5125453"/>
            <a:ext cx="598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</a:t>
            </a:r>
            <a:r>
              <a:rPr lang="en-US"/>
              <a:t>s</a:t>
            </a:r>
            <a:r>
              <a:rPr lang="en-US" smtClean="0"/>
              <a:t>lides adapted from </a:t>
            </a:r>
            <a:r>
              <a:rPr lang="en-US" dirty="0" smtClean="0"/>
              <a:t>Dan </a:t>
            </a:r>
            <a:r>
              <a:rPr lang="en-US" dirty="0" err="1" smtClean="0"/>
              <a:t>Jurfasky</a:t>
            </a:r>
            <a:r>
              <a:rPr lang="en-US" dirty="0" smtClean="0"/>
              <a:t> and Brendan </a:t>
            </a:r>
            <a:r>
              <a:rPr lang="en-US" dirty="0" err="1" smtClean="0"/>
              <a:t>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2680954"/>
            <a:ext cx="8229600" cy="1143000"/>
          </a:xfrm>
        </p:spPr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Spam?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309354"/>
            <a:ext cx="7327232" cy="51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133350"/>
            <a:ext cx="1270000" cy="2059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wrote which Federalist papers?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Picture 3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" y="5241925"/>
            <a:ext cx="907007" cy="1104900"/>
          </a:xfrm>
          <a:prstGeom prst="rect">
            <a:avLst/>
          </a:prstGeom>
        </p:spPr>
      </p:pic>
      <p:pic>
        <p:nvPicPr>
          <p:cNvPr id="5" name="Picture 4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8" y="5184775"/>
            <a:ext cx="947391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01343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James Madison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6320393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Alexander Hamilton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 bwMode="auto">
          <a:xfrm>
            <a:off x="2883569" y="3221456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0969" y="649706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subject of this article?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36169" y="2402306"/>
            <a:ext cx="3810000" cy="33337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Antogonists</a:t>
            </a:r>
            <a:r>
              <a:rPr lang="en-US" dirty="0" smtClean="0"/>
              <a:t> and Inhibitors</a:t>
            </a:r>
          </a:p>
          <a:p>
            <a:r>
              <a:rPr lang="en-US" dirty="0" smtClean="0"/>
              <a:t>Blood Supply</a:t>
            </a:r>
          </a:p>
          <a:p>
            <a:r>
              <a:rPr lang="en-US" dirty="0" smtClean="0"/>
              <a:t>Chemistry</a:t>
            </a:r>
          </a:p>
          <a:p>
            <a:r>
              <a:rPr lang="en-US" dirty="0" smtClean="0"/>
              <a:t>Drug Therapy</a:t>
            </a:r>
          </a:p>
          <a:p>
            <a:r>
              <a:rPr lang="en-US" dirty="0" smtClean="0"/>
              <a:t>Embryology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04510" y="19260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n-lt"/>
              </a:rPr>
              <a:t>MeSH</a:t>
            </a:r>
            <a:r>
              <a:rPr lang="en-US" sz="2800" b="1" dirty="0" smtClean="0">
                <a:latin typeface="+mn-lt"/>
              </a:rPr>
              <a:t> Subject Category Hierarchy</a:t>
            </a:r>
            <a:endParaRPr lang="en-US" sz="2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369" y="20022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Sans" pitchFamily="-65" charset="0"/>
              </a:rPr>
              <a:t>MEDLINE Article</a:t>
            </a:r>
            <a:endParaRPr lang="en-US" sz="1800" dirty="0">
              <a:latin typeface="Lucida Sans" pitchFamily="-65" charset="0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9" name="Picture 8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2459456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9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or negative movie review?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9628" y="1891464"/>
            <a:ext cx="79248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unbelievably </a:t>
            </a:r>
            <a:r>
              <a:rPr lang="en-US" dirty="0"/>
              <a:t>disappointing </a:t>
            </a:r>
            <a:endParaRPr lang="en-US" dirty="0" smtClean="0"/>
          </a:p>
          <a:p>
            <a:r>
              <a:rPr lang="en-US" dirty="0" smtClean="0"/>
              <a:t>Full of </a:t>
            </a:r>
            <a:r>
              <a:rPr lang="en-US" dirty="0"/>
              <a:t>zany characters and richly applied satire, and some great plot </a:t>
            </a:r>
            <a:r>
              <a:rPr lang="en-US" dirty="0" smtClean="0"/>
              <a:t>twists</a:t>
            </a:r>
          </a:p>
          <a:p>
            <a:r>
              <a:rPr lang="en-US" dirty="0"/>
              <a:t> this is the greatest screwball comedy ever </a:t>
            </a:r>
            <a:r>
              <a:rPr lang="en-US" dirty="0" smtClean="0"/>
              <a:t>filmed</a:t>
            </a:r>
          </a:p>
          <a:p>
            <a:r>
              <a:rPr lang="en-US" dirty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4258872"/>
            <a:ext cx="558800" cy="503632"/>
          </a:xfrm>
          <a:prstGeom prst="rect">
            <a:avLst/>
          </a:prstGeom>
        </p:spPr>
      </p:pic>
      <p:pic>
        <p:nvPicPr>
          <p:cNvPr id="11" name="Picture 10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4" y="2383481"/>
            <a:ext cx="591828" cy="533399"/>
          </a:xfrm>
          <a:prstGeom prst="rect">
            <a:avLst/>
          </a:prstGeom>
        </p:spPr>
      </p:pic>
      <p:pic>
        <p:nvPicPr>
          <p:cNvPr id="12" name="Picture 11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1964538"/>
            <a:ext cx="558800" cy="503632"/>
          </a:xfrm>
          <a:prstGeom prst="rect">
            <a:avLst/>
          </a:prstGeom>
        </p:spPr>
      </p:pic>
      <p:pic>
        <p:nvPicPr>
          <p:cNvPr id="13" name="Picture 12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" y="3251647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4" y="95851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Text </a:t>
            </a:r>
            <a:r>
              <a:rPr lang="en-US" dirty="0" smtClean="0"/>
              <a:t>Classification: definition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6674" y="1930065"/>
            <a:ext cx="8534400" cy="3333750"/>
          </a:xfrm>
        </p:spPr>
        <p:txBody>
          <a:bodyPr/>
          <a:lstStyle/>
          <a:p>
            <a:r>
              <a:rPr lang="en-US" sz="3200" i="1" dirty="0" smtClean="0">
                <a:latin typeface="Calibri" charset="0"/>
              </a:rPr>
              <a:t>Input</a:t>
            </a:r>
            <a:r>
              <a:rPr lang="en-US" sz="3200" dirty="0" smtClean="0">
                <a:latin typeface="Calibri" charset="0"/>
              </a:rPr>
              <a:t>:</a:t>
            </a:r>
          </a:p>
          <a:p>
            <a:pPr lvl="1"/>
            <a:r>
              <a:rPr lang="en-US" sz="2800" dirty="0" smtClean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 smtClean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a </a:t>
            </a:r>
            <a:r>
              <a:rPr lang="en-US" sz="2800" dirty="0">
                <a:latin typeface="Calibri" charset="0"/>
                <a:ea typeface="ＭＳ Ｐゴシック" charset="0"/>
              </a:rPr>
              <a:t>fixed set of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classes 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61738" y="753978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 </a:t>
            </a:r>
            <a:br>
              <a:rPr lang="en-US" dirty="0" smtClean="0"/>
            </a:br>
            <a:r>
              <a:rPr lang="en-US" dirty="0" smtClean="0"/>
              <a:t>Hand-coded rules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04800" y="2122571"/>
            <a:ext cx="85344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spam: black-list-address OR (“dollars” </a:t>
            </a:r>
            <a:r>
              <a:rPr lang="en-US" dirty="0" smtClean="0">
                <a:latin typeface="Calibri" charset="0"/>
              </a:rPr>
              <a:t>AND “</a:t>
            </a:r>
            <a:r>
              <a:rPr lang="en-US" dirty="0" smtClean="0">
                <a:latin typeface="Calibri" charset="0"/>
              </a:rPr>
              <a:t>have been selected”)</a:t>
            </a:r>
          </a:p>
          <a:p>
            <a:r>
              <a:rPr lang="en-US" dirty="0" smtClean="0">
                <a:latin typeface="Calibri" charset="0"/>
              </a:rPr>
              <a:t>Accuracy can be high</a:t>
            </a:r>
          </a:p>
          <a:p>
            <a:pPr lvl="1"/>
            <a:r>
              <a:rPr lang="en-US" dirty="0" smtClean="0">
                <a:latin typeface="Calibri" charset="0"/>
              </a:rPr>
              <a:t>If rules carefully refined by expert</a:t>
            </a:r>
          </a:p>
          <a:p>
            <a:r>
              <a:rPr lang="en-US" dirty="0" smtClean="0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048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73769"/>
            <a:ext cx="7467600" cy="742950"/>
          </a:xfrm>
        </p:spPr>
        <p:txBody>
          <a:bodyPr>
            <a:noAutofit/>
          </a:bodyPr>
          <a:lstStyle/>
          <a:p>
            <a:r>
              <a:rPr lang="en-US" dirty="0"/>
              <a:t>Classification Methods:</a:t>
            </a:r>
            <a:br>
              <a:rPr lang="en-US" dirty="0"/>
            </a:br>
            <a:r>
              <a:rPr lang="en-US" dirty="0"/>
              <a:t>Supervised Machine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87265"/>
            <a:ext cx="8534400" cy="3333750"/>
          </a:xfrm>
        </p:spPr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document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documents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0232" y="638676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</a:t>
            </a:r>
            <a:br>
              <a:rPr lang="en-US" dirty="0" smtClean="0"/>
            </a:br>
            <a:r>
              <a:rPr lang="en-US" dirty="0" smtClean="0"/>
              <a:t>Supervised Machine Learning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16832" y="2291013"/>
            <a:ext cx="8534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 smtClean="0">
                <a:latin typeface="Calibri" charset="0"/>
              </a:rPr>
              <a:t>ï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" y="368969"/>
            <a:ext cx="7467600" cy="742950"/>
          </a:xfrm>
        </p:spPr>
        <p:txBody>
          <a:bodyPr>
            <a:noAutofit/>
          </a:bodyPr>
          <a:lstStyle/>
          <a:p>
            <a:r>
              <a:rPr lang="en-US" sz="6000" dirty="0"/>
              <a:t>Naïve Bayes Intuition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6003"/>
            <a:ext cx="8153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Simple (“</a:t>
            </a:r>
            <a:r>
              <a:rPr lang="en-US" sz="2800" dirty="0" err="1" smtClean="0">
                <a:latin typeface="Calibri" charset="0"/>
              </a:rPr>
              <a:t>na</a:t>
            </a:r>
            <a:r>
              <a:rPr lang="fr-FR" sz="2800" dirty="0" err="1" smtClean="0">
                <a:latin typeface="Calibri" charset="0"/>
              </a:rPr>
              <a:t>ï</a:t>
            </a:r>
            <a:r>
              <a:rPr lang="en-US" sz="2800" dirty="0" err="1" smtClean="0">
                <a:latin typeface="Calibri" charset="0"/>
              </a:rPr>
              <a:t>ve</a:t>
            </a:r>
            <a:r>
              <a:rPr lang="en-US" sz="2800" dirty="0" smtClean="0">
                <a:latin typeface="Calibri" charset="0"/>
              </a:rPr>
              <a:t>”) classification method based on Bayes rule</a:t>
            </a:r>
          </a:p>
          <a:p>
            <a:r>
              <a:rPr lang="en-US" sz="2800" dirty="0" smtClean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dirty="0" smtClean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13" y="1600200"/>
            <a:ext cx="8621533" cy="4525963"/>
          </a:xfrm>
        </p:spPr>
        <p:txBody>
          <a:bodyPr/>
          <a:lstStyle/>
          <a:p>
            <a:r>
              <a:rPr lang="en-US" dirty="0" smtClean="0"/>
              <a:t>“The probability the coin will land heads is 0.5”</a:t>
            </a:r>
          </a:p>
          <a:p>
            <a:pPr lvl="1"/>
            <a:r>
              <a:rPr lang="en-US" dirty="0" smtClean="0"/>
              <a:t>Q: what does this mean?</a:t>
            </a:r>
          </a:p>
          <a:p>
            <a:r>
              <a:rPr lang="en-US" dirty="0" smtClean="0"/>
              <a:t>2 Interpretations: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(Repeated trials)</a:t>
            </a:r>
          </a:p>
          <a:p>
            <a:pPr lvl="2"/>
            <a:r>
              <a:rPr lang="en-US" dirty="0" smtClean="0"/>
              <a:t>If we flip the coin many times… </a:t>
            </a:r>
          </a:p>
          <a:p>
            <a:pPr lvl="1"/>
            <a:r>
              <a:rPr lang="en-US" dirty="0" smtClean="0"/>
              <a:t>Bayesian</a:t>
            </a:r>
          </a:p>
          <a:p>
            <a:pPr lvl="2"/>
            <a:r>
              <a:rPr lang="en-US" dirty="0" smtClean="0"/>
              <a:t>We believe there is equal chance of heads/tails</a:t>
            </a:r>
          </a:p>
          <a:p>
            <a:pPr lvl="2"/>
            <a:r>
              <a:rPr lang="en-US" dirty="0" smtClean="0"/>
              <a:t>Advantage: events that do not have long term frequencies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70045" y="5668963"/>
            <a:ext cx="6659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Q: What is the probability the polar ice caps will melt by 2050?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2" y="2539888"/>
            <a:ext cx="2042610" cy="21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3"/>
            <a:ext cx="9144000" cy="54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0397" y="2612231"/>
            <a:ext cx="1107996" cy="369332"/>
          </a:xfrm>
          <a:prstGeom prst="rect">
            <a:avLst/>
          </a:prstGeom>
          <a:noFill/>
          <a:ln w="38100">
            <a:solidFill>
              <a:srgbClr val="FF9999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6533" y="2612231"/>
            <a:ext cx="618153" cy="36933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GUI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71150" y="2612231"/>
            <a:ext cx="1239250" cy="444224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Garbage</a:t>
            </a:r>
          </a:p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Collection</a:t>
            </a:r>
            <a:endParaRPr lang="en-US" sz="1400" dirty="0">
              <a:latin typeface="Palatino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05201" y="2495550"/>
            <a:ext cx="901176" cy="52322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smtClean="0">
                <a:latin typeface="Palatino" charset="0"/>
              </a:rPr>
              <a:t>Machine Learning</a:t>
            </a:r>
            <a:endParaRPr lang="en-US" sz="1400" dirty="0">
              <a:latin typeface="Palatino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19712" y="2612231"/>
            <a:ext cx="659155" cy="36933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NLP</a:t>
            </a:r>
            <a:endParaRPr lang="en-US" sz="1800" dirty="0">
              <a:latin typeface="Palatino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3812" y="3028950"/>
            <a:ext cx="129667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u="sng" dirty="0" smtClean="0">
                <a:latin typeface="Palatino" charset="0"/>
              </a:rPr>
              <a:t>parser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tag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translation</a:t>
            </a:r>
            <a:endParaRPr lang="en-US" sz="1800" u="sng" dirty="0">
              <a:latin typeface="Palatino" charset="0"/>
            </a:endParaRP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29000" y="3028950"/>
            <a:ext cx="121608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learning</a:t>
            </a: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algorithm</a:t>
            </a:r>
          </a:p>
          <a:p>
            <a:pPr eaLnBrk="0" hangingPunct="0"/>
            <a:r>
              <a:rPr lang="en-US" sz="1800" dirty="0" smtClean="0">
                <a:latin typeface="Palatino" charset="0"/>
              </a:rPr>
              <a:t>shrinkage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network...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15612" y="3028950"/>
            <a:ext cx="149651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garbage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collection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memory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optimization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region...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1885950"/>
            <a:ext cx="1161997" cy="2085439"/>
            <a:chOff x="609600" y="1885950"/>
            <a:chExt cx="1161997" cy="2085439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609600" y="1885950"/>
              <a:ext cx="1066800" cy="762000"/>
            </a:xfrm>
            <a:prstGeom prst="foldedCorner">
              <a:avLst>
                <a:gd name="adj" fmla="val 28644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 smtClean="0"/>
            </a:p>
            <a:p>
              <a:endParaRPr lang="en-US" sz="1200" dirty="0"/>
            </a:p>
            <a:p>
              <a:r>
                <a:rPr lang="en-US" sz="1200" dirty="0" smtClean="0"/>
                <a:t>Test </a:t>
              </a:r>
            </a:p>
            <a:p>
              <a:r>
                <a:rPr lang="en-US" sz="1200" dirty="0" smtClean="0"/>
                <a:t>document</a:t>
              </a:r>
            </a:p>
            <a:p>
              <a:endParaRPr lang="en-US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09600" y="2647950"/>
              <a:ext cx="116199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latin typeface="Palatino" charset="0"/>
                </a:rPr>
                <a:t>p</a:t>
              </a:r>
              <a:r>
                <a:rPr lang="en-US" sz="1600" dirty="0" smtClean="0">
                  <a:latin typeface="Palatino" charset="0"/>
                </a:rPr>
                <a:t>arser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anguage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abel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translation</a:t>
              </a: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…</a:t>
              </a:r>
              <a:endParaRPr lang="en-US" sz="1600" dirty="0">
                <a:latin typeface="Palatino" charset="0"/>
              </a:endParaRPr>
            </a:p>
          </p:txBody>
        </p:sp>
      </p:grpSp>
      <p:sp>
        <p:nvSpPr>
          <p:cNvPr id="15" name="Rectangle 34"/>
          <p:cNvSpPr txBox="1">
            <a:spLocks noChangeArrowheads="1"/>
          </p:cNvSpPr>
          <p:nvPr/>
        </p:nvSpPr>
        <p:spPr>
          <a:xfrm>
            <a:off x="850793" y="436127"/>
            <a:ext cx="7467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Bag of words for document classification</a:t>
            </a:r>
            <a:endParaRPr lang="en-US" dirty="0" smtClean="0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8500507" y="3044428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...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81693" y="3027514"/>
            <a:ext cx="1296674" cy="162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temporal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reasoning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plan</a:t>
            </a: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160866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6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88141E-6 C 0.03073 -0.00773 0.05955 -0.02811 0.08993 -0.04015 C 0.09775 -0.04355 0.10573 -0.0454 0.11389 -0.04726 C 0.12344 -0.05004 0.14288 -0.05436 0.14288 -0.05436 C 0.17483 -0.05251 0.20591 -0.05096 0.23681 -0.03305 C 0.25 -0.02564 0.26146 -0.00865 0.27518 -0.00248 C 0.27865 -0.00093 0.28577 0.00216 0.28577 0.00216 C 0.29757 -0.00124 0.30764 -0.00371 0.32014 -0.00495 C 0.33195 -0.0034 0.34393 -0.00217 0.35591 -7.88141E-6 C 0.36077 0.00061 0.36216 0.00802 0.3665 0.01173 C 0.38959 0.03026 0.39966 0.04755 0.41407 0.08708 C 0.42257 0.11056 0.42674 0.13681 0.43525 0.15997 C 0.43577 0.24459 0.43785 0.32921 0.43785 0.41414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9126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mtClean="0"/>
              <a:t>Bayes’ Rule Applied to Documents and Classes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 smtClean="0"/>
              <a:t>For a document </a:t>
            </a:r>
            <a:r>
              <a:rPr lang="en-US" sz="3600" i="1" dirty="0" smtClean="0">
                <a:solidFill>
                  <a:srgbClr val="FF0000"/>
                </a:solidFill>
              </a:rPr>
              <a:t>d</a:t>
            </a:r>
            <a:r>
              <a:rPr lang="en-US" sz="4000" dirty="0" smtClean="0"/>
              <a:t> </a:t>
            </a:r>
            <a:r>
              <a:rPr lang="en-US" sz="3600" dirty="0" smtClean="0"/>
              <a:t>and a class </a:t>
            </a:r>
            <a:r>
              <a:rPr lang="en-US" sz="4000" i="1" dirty="0" smtClean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47452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779" y="838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3450"/>
              </p:ext>
            </p:extLst>
          </p:nvPr>
        </p:nvGraphicFramePr>
        <p:xfrm>
          <a:off x="1359775" y="20907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775" y="20907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45689"/>
              </p:ext>
            </p:extLst>
          </p:nvPr>
        </p:nvGraphicFramePr>
        <p:xfrm>
          <a:off x="2229798" y="29527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98" y="29527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2268"/>
              </p:ext>
            </p:extLst>
          </p:nvPr>
        </p:nvGraphicFramePr>
        <p:xfrm>
          <a:off x="2198604" y="43243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4" y="43243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35579" y="20383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MAP is “maximum a posteriori”  = most likely class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21379" y="33337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Bayes Rule</a:t>
            </a:r>
            <a:endParaRPr lang="en-US" altLang="zh-TW" sz="1600" dirty="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97579" y="44005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Dropping the denominator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755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87855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4482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(IV)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How often does this class occur?</a:t>
            </a:r>
            <a:endParaRPr lang="en-US" altLang="zh-TW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53196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</a:t>
            </a:r>
            <a:r>
              <a:rPr lang="en-US" dirty="0" smtClean="0">
                <a:latin typeface="Calibri" charset="0"/>
                <a:cs typeface="Arial" charset="0"/>
                <a:sym typeface="Symbol" charset="0"/>
              </a:rPr>
              <a:t>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We can just count the relative frequencies in a corpus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 smtClean="0">
                <a:latin typeface="Calibri" charset="0"/>
              </a:rPr>
              <a:t>Could </a:t>
            </a:r>
            <a:r>
              <a:rPr lang="en-US" dirty="0">
                <a:latin typeface="Calibri" charset="0"/>
              </a:rPr>
              <a:t>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902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9726" y="685800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Independence Assumptions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59065"/>
              </p:ext>
            </p:extLst>
          </p:nvPr>
        </p:nvGraphicFramePr>
        <p:xfrm>
          <a:off x="2634164" y="18859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164" y="18859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52926" y="2876550"/>
            <a:ext cx="8686800" cy="2590800"/>
          </a:xfrm>
        </p:spPr>
        <p:txBody>
          <a:bodyPr/>
          <a:lstStyle/>
          <a:p>
            <a:r>
              <a:rPr lang="en-US" sz="2800" b="1" dirty="0" smtClean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 smtClean="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 smtClean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 smtClean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 smtClean="0">
                <a:latin typeface="Calibri" charset="0"/>
                <a:sym typeface="Symbol" charset="2"/>
              </a:rPr>
              <a:t>P</a:t>
            </a:r>
            <a:r>
              <a:rPr lang="en-US" sz="2800" dirty="0" smtClean="0">
                <a:latin typeface="Calibri" charset="0"/>
                <a:sym typeface="Symbol" charset="2"/>
              </a:rPr>
              <a:t>(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i</a:t>
            </a:r>
            <a:r>
              <a:rPr lang="en-US" sz="2800" dirty="0" err="1" smtClean="0">
                <a:latin typeface="Calibri" charset="0"/>
                <a:sym typeface="Symbol" charset="2"/>
              </a:rPr>
              <a:t>|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j</a:t>
            </a:r>
            <a:r>
              <a:rPr lang="en-US" sz="2800" dirty="0" smtClean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 smtClean="0">
                <a:latin typeface="Calibri" charset="0"/>
                <a:sym typeface="Symbol" charset="2"/>
              </a:rPr>
              <a:t>c.</a:t>
            </a:r>
            <a:endParaRPr lang="en-US" sz="2800" i="1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13874" y="1175084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820"/>
              </p:ext>
            </p:extLst>
          </p:nvPr>
        </p:nvGraphicFramePr>
        <p:xfrm>
          <a:off x="713874" y="2371224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74" y="2371224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908"/>
              </p:ext>
            </p:extLst>
          </p:nvPr>
        </p:nvGraphicFramePr>
        <p:xfrm>
          <a:off x="866274" y="3596774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74" y="3596774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5958" y="99461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Multinomial </a:t>
            </a:r>
            <a:r>
              <a:rPr lang="en-US" dirty="0"/>
              <a:t>Naive Bayes Classifiers to </a:t>
            </a:r>
            <a:r>
              <a:rPr lang="en-US" dirty="0" smtClean="0"/>
              <a:t>Text Classification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344"/>
              </p:ext>
            </p:extLst>
          </p:nvPr>
        </p:nvGraphicFramePr>
        <p:xfrm>
          <a:off x="1427747" y="4039602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747" y="4039602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548" y="2591802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</a:t>
            </a:r>
            <a:r>
              <a:rPr lang="en-US" sz="2800" dirty="0" smtClean="0">
                <a:latin typeface="Calibri" charset="0"/>
                <a:sym typeface="Symbol" charset="0"/>
              </a:rPr>
              <a:t>test document      </a:t>
            </a:r>
            <a:r>
              <a:rPr lang="en-US" sz="2800" dirty="0">
                <a:latin typeface="Calibri" charset="0"/>
                <a:sym typeface="Symbol" charset="0"/>
              </a:rPr>
              <a:t>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38463" y="950346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Multinomial Na</a:t>
            </a:r>
            <a:r>
              <a:rPr lang="fr-FR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211" y="1954129"/>
            <a:ext cx="8077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/>
            <a:r>
              <a:rPr lang="en-US" smtClean="0">
                <a:latin typeface="Calibri" charset="0"/>
                <a:ea typeface="ＭＳ Ｐゴシック" charset="0"/>
              </a:rPr>
              <a:t>simply use the frequencies in the data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37576"/>
              </p:ext>
            </p:extLst>
          </p:nvPr>
        </p:nvGraphicFramePr>
        <p:xfrm>
          <a:off x="2457842" y="4268083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842" y="4268083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4847"/>
              </p:ext>
            </p:extLst>
          </p:nvPr>
        </p:nvGraphicFramePr>
        <p:xfrm>
          <a:off x="2937330" y="3194533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330" y="3194533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35" y="2117090"/>
            <a:ext cx="35179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64" y="3366847"/>
            <a:ext cx="37973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4" y="4730904"/>
            <a:ext cx="48006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527" y="351390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80" y="1988302"/>
            <a:ext cx="837293" cy="837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997448" y="3448593"/>
            <a:ext cx="1686833" cy="837294"/>
            <a:chOff x="4997448" y="3448593"/>
            <a:chExt cx="1686833" cy="8372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22217" y="4581652"/>
            <a:ext cx="1686833" cy="837294"/>
            <a:chOff x="4997448" y="3448593"/>
            <a:chExt cx="1686833" cy="8372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73527" y="473090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1456" y="5000298"/>
            <a:ext cx="1657196" cy="1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3.7037E-6 L -8.61111E-6 -3.7037E-6 C 0.03975 -0.01111 0.01058 -0.00185 0.04617 -0.01574 C 0.07534 -0.02708 0.08003 -0.02592 0.11302 -0.04722 C 0.12673 -0.05601 0.1394 -0.06782 0.15381 -0.07361 L 0.1894 -0.08773 C 0.19513 -0.09004 0.20069 -0.09328 0.20642 -0.09467 L 0.221 -0.09814 C 0.22534 -0.10046 0.22968 -0.10324 0.2342 -0.10509 C 0.23802 -0.10671 0.24201 -0.1074 0.246 -0.10879 C 0.25104 -0.11041 0.25555 -0.11319 0.26041 -0.11574 C 0.26128 -0.11689 0.26197 -0.11828 0.26302 -0.11921 C 0.26423 -0.12014 0.26597 -0.1199 0.26701 -0.12106 C 0.26874 -0.12291 0.26944 -0.12592 0.271 -0.12801 C 0.27256 -0.13055 0.27447 -0.13264 0.27621 -0.13495 C 0.27673 -0.1368 0.27656 -0.13889 0.2776 -0.14027 C 0.28298 -0.14745 0.28524 -0.14629 0.29062 -0.15092 C 0.29843 -0.15717 0.29374 -0.15625 0.30381 -0.16134 C 0.30815 -0.16342 0.31267 -0.16458 0.31701 -0.16666 C 0.3342 -0.17476 0.32638 -0.17222 0.3434 -0.1824 C 0.34756 -0.18495 0.35225 -0.18657 0.35642 -0.18935 C 0.36874 -0.19768 0.36493 -0.19791 0.37621 -0.20694 C 0.37968 -0.20972 0.38333 -0.21157 0.3868 -0.21389 C 0.38888 -0.21689 0.39079 -0.22037 0.3934 -0.22268 C 0.40017 -0.22963 0.40868 -0.23657 0.41701 -0.24027 C 0.42048 -0.24189 0.42413 -0.24259 0.4276 -0.24375 C 0.44722 -0.25694 0.43923 -0.24884 0.4526 -0.26666 L 0.45781 -0.27361 C 0.46371 -0.32129 0.45607 -0.28125 0.5434 -0.28588 C 0.54861 -0.28611 0.55399 -0.28796 0.5592 -0.28935 C 0.57187 -0.29328 0.58437 -0.29861 0.59722 -0.30162 C 0.61215 -0.30532 0.6269 -0.31064 0.64201 -0.31226 C 0.64774 -0.31273 0.65347 -0.31319 0.6592 -0.31389 C 0.66579 -0.31504 0.67222 -0.31666 0.67881 -0.31759 C 0.68628 -0.31851 0.69374 -0.31875 0.70121 -0.31921 C 0.70833 -0.32037 0.71527 -0.32222 0.72222 -0.32268 C 0.73506 -0.32384 0.74774 -0.32361 0.76041 -0.32453 C 0.76753 -0.325 0.77343 -0.32662 0.7802 -0.32801 C 0.78541 -0.33148 0.78611 -0.33148 0.79079 -0.3368 C 0.79253 -0.33889 0.79409 -0.34166 0.796 -0.34375 C 0.79756 -0.34583 0.79982 -0.34699 0.80121 -0.34907 C 0.80486 -0.35439 0.8085 -0.36203 0.8118 -0.36828 C 0.81215 -0.37083 0.81267 -0.37314 0.81302 -0.37546 C 0.81354 -0.37824 0.81388 -0.38125 0.8144 -0.38426 C 0.81475 -0.38588 0.81527 -0.38773 0.81579 -0.38935 C 0.81909 -0.40486 0.81527 -0.38912 0.8184 -0.40162 C 0.82013 -0.39768 0.82204 -0.39375 0.82361 -0.38935 C 0.82465 -0.38657 0.82499 -0.38333 0.82621 -0.38078 C 0.82986 -0.37222 0.8342 -0.36435 0.83802 -0.35601 C 0.84756 -0.33564 0.84756 -0.33194 0.8592 -0.31226 C 0.86753 -0.29791 0.87499 -0.28194 0.88541 -0.27014 C 0.89166 -0.26319 0.89791 -0.25648 0.90381 -0.24907 C 0.90937 -0.24236 0.91388 -0.23426 0.91961 -0.22801 C 0.93107 -0.21551 0.94322 -0.20439 0.9552 -0.19282 C 0.97499 -0.17407 0.9743 -0.17662 0.99461 -0.15949 C 1.00225 -0.15324 1.0092 -0.14583 1.01701 -0.14027 C 1.02447 -0.13495 1.03229 -0.13032 1.0394 -0.12453 C 1.04374 -0.12106 1.04704 -0.11574 1.05121 -0.11226 C 1.05364 -0.11018 1.07465 -0.09444 1.08281 -0.08935 C 1.08506 -0.08819 1.08732 -0.08726 1.0894 -0.08588 C 1.09201 -0.08426 1.09461 -0.08194 1.09739 -0.08055 C 1.09947 -0.07963 1.10173 -0.07963 1.10381 -0.07893 C 1.12204 -0.07291 1.10416 -0.07615 1.13159 -0.07361 C 1.14531 -0.06759 1.13958 -0.07083 1.14861 -0.06481 C 1.15433 -0.05347 1.14722 -0.06504 1.1618 -0.05601 C 1.16527 -0.05393 1.16805 -0.05046 1.171 -0.04722 C 1.1743 -0.04351 1.1769 -0.03889 1.1802 -0.03495 C 1.18888 -0.02476 1.19774 -0.01527 1.20659 -0.00509 C 1.21093 -3.7037E-6 1.21475 0.00649 1.21961 0.01065 C 1.22326 0.01343 1.2269 0.01621 1.2302 0.01945 C 1.23177 0.02084 1.23263 0.02315 1.2342 0.02454 C 1.23645 0.02686 1.24045 0.02871 1.2434 0.02986 C 1.24513 0.03056 1.24687 0.03102 1.24861 0.03172 C 1.25121 0.03264 1.25381 0.03403 1.25659 0.03519 C 1.25781 0.03565 1.25902 0.03704 1.26041 0.03704 L 1.26319 0.03704 " pathEditMode="relative" ptsTypes="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348615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mtClean="0">
                <a:ea typeface="ＭＳ Ｐゴシック" charset="0"/>
                <a:cs typeface="Calibri"/>
              </a:rPr>
              <a:t>Create mega-document for topic </a:t>
            </a:r>
            <a:r>
              <a:rPr lang="en-US" i="1" smtClean="0">
                <a:ea typeface="ＭＳ Ｐゴシック" charset="0"/>
                <a:cs typeface="Calibri"/>
              </a:rPr>
              <a:t>j</a:t>
            </a:r>
            <a:r>
              <a:rPr lang="en-US" smtClean="0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charset="0"/>
                <a:cs typeface="Calibri"/>
              </a:rPr>
              <a:t>Use frequency of </a:t>
            </a:r>
            <a:r>
              <a:rPr lang="en-US" sz="2400" i="1" smtClean="0">
                <a:ea typeface="ＭＳ Ｐゴシック" charset="0"/>
                <a:cs typeface="Calibri"/>
              </a:rPr>
              <a:t>w</a:t>
            </a:r>
            <a:r>
              <a:rPr lang="en-US" sz="2400" smtClean="0">
                <a:ea typeface="ＭＳ Ｐゴシック" charset="0"/>
                <a:cs typeface="Calibri"/>
              </a:rPr>
              <a:t> in mega-document</a:t>
            </a:r>
            <a:endParaRPr lang="en-US" sz="24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70021" y="504570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57600" y="21907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</a:t>
            </a:r>
            <a:r>
              <a:rPr lang="en-US" dirty="0" smtClean="0">
                <a:latin typeface="Calibri"/>
                <a:cs typeface="Calibri"/>
              </a:rPr>
              <a:t>word </a:t>
            </a:r>
            <a:r>
              <a:rPr lang="en-US" i="1" dirty="0" err="1" smtClean="0">
                <a:latin typeface="Calibri"/>
                <a:cs typeface="Calibri"/>
              </a:rPr>
              <a:t>w</a:t>
            </a:r>
            <a:r>
              <a:rPr lang="en-US" i="1" baseline="-25000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appears 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among all words </a:t>
            </a:r>
            <a:r>
              <a:rPr lang="en-US" dirty="0">
                <a:latin typeface="Calibri"/>
                <a:cs typeface="Calibri"/>
              </a:rPr>
              <a:t>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09634"/>
              </p:ext>
            </p:extLst>
          </p:nvPr>
        </p:nvGraphicFramePr>
        <p:xfrm>
          <a:off x="304800" y="21907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907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1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45067" y="450683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" y="1428750"/>
            <a:ext cx="8077200" cy="319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15373"/>
              </p:ext>
            </p:extLst>
          </p:nvPr>
        </p:nvGraphicFramePr>
        <p:xfrm>
          <a:off x="1581902" y="5090361"/>
          <a:ext cx="5993930" cy="8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3" imgW="1968500" imgH="292100" progId="Equation.3">
                  <p:embed/>
                </p:oleObj>
              </mc:Choice>
              <mc:Fallback>
                <p:oleObj name="Equation" r:id="rId3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02" y="5090361"/>
                        <a:ext cx="5993930" cy="88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Laplace (add-1) smoothing for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85727"/>
              </p:ext>
            </p:extLst>
          </p:nvPr>
        </p:nvGraphicFramePr>
        <p:xfrm>
          <a:off x="2953418" y="3778167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Equation" r:id="rId3" imgW="1612900" imgH="711200" progId="Equation.3">
                  <p:embed/>
                </p:oleObj>
              </mc:Choice>
              <mc:Fallback>
                <p:oleObj name="Equation" r:id="rId3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18" y="3778167"/>
                        <a:ext cx="3816350" cy="168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358631"/>
              </p:ext>
            </p:extLst>
          </p:nvPr>
        </p:nvGraphicFramePr>
        <p:xfrm>
          <a:off x="1756888" y="2180688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5" imgW="1727200" imgH="571500" progId="Equation.3">
                  <p:embed/>
                </p:oleObj>
              </mc:Choice>
              <mc:Fallback>
                <p:oleObj name="Equation" r:id="rId5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888" y="2180688"/>
                        <a:ext cx="4084638" cy="1350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725905" y="37899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00361" y="2505522"/>
            <a:ext cx="6946232" cy="3016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Calculate </a:t>
            </a:r>
            <a:r>
              <a:rPr lang="en-US" i="1" dirty="0" smtClean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dirty="0" smtClean="0">
                <a:latin typeface="Calibri"/>
                <a:cs typeface="Calibri"/>
              </a:rPr>
              <a:t>)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3200" dirty="0" smtClean="0">
                <a:latin typeface="Calibri"/>
                <a:cs typeface="Calibri"/>
              </a:rPr>
              <a:t>For each </a:t>
            </a:r>
            <a:r>
              <a:rPr lang="en-US" sz="3200" i="1" dirty="0" err="1" smtClean="0">
                <a:latin typeface="Calibri"/>
                <a:cs typeface="Calibri"/>
              </a:rPr>
              <a:t>c</a:t>
            </a:r>
            <a:r>
              <a:rPr lang="en-US" sz="3200" i="1" baseline="-25000" dirty="0" err="1" smtClean="0">
                <a:latin typeface="Calibri"/>
                <a:cs typeface="Calibri"/>
              </a:rPr>
              <a:t>j</a:t>
            </a:r>
            <a:r>
              <a:rPr lang="en-US" sz="3200" i="1" baseline="-250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in </a:t>
            </a:r>
            <a:r>
              <a:rPr lang="en-US" sz="3200" i="1" dirty="0" smtClean="0">
                <a:latin typeface="Calibri"/>
                <a:cs typeface="Calibri"/>
              </a:rPr>
              <a:t>C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i="1" dirty="0" err="1" smtClean="0">
                <a:latin typeface="Calibri"/>
                <a:cs typeface="Calibri"/>
              </a:rPr>
              <a:t>docs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sz="3600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sz="3600" i="1" dirty="0" err="1" smtClean="0">
                <a:latin typeface="Calibri"/>
                <a:cs typeface="Calibri"/>
              </a:rPr>
              <a:t>c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endParaRPr lang="en-US" sz="3600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52377"/>
              </p:ext>
            </p:extLst>
          </p:nvPr>
        </p:nvGraphicFramePr>
        <p:xfrm>
          <a:off x="1814761" y="4412407"/>
          <a:ext cx="4787253" cy="11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761" y="4412407"/>
                        <a:ext cx="4787253" cy="1110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5400"/>
              </p:ext>
            </p:extLst>
          </p:nvPr>
        </p:nvGraphicFramePr>
        <p:xfrm>
          <a:off x="2147342" y="4099760"/>
          <a:ext cx="4849316" cy="10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342" y="4099760"/>
                        <a:ext cx="4849316" cy="10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30706" y="2066423"/>
            <a:ext cx="6621378" cy="2033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cs typeface="Calibri"/>
              </a:rPr>
              <a:t>Calculate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(</a:t>
            </a:r>
            <a:r>
              <a:rPr lang="en-US" sz="2800" i="1" dirty="0" err="1" smtClean="0">
                <a:latin typeface="Calibri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cs typeface="Calibri"/>
              </a:rPr>
              <a:t>k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|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i="1" dirty="0" err="1" smtClean="0">
                <a:latin typeface="Calibri"/>
                <a:cs typeface="Calibri"/>
              </a:rPr>
              <a:t>c</a:t>
            </a:r>
            <a:r>
              <a:rPr lang="en-US" sz="2800" i="1" baseline="-25000" dirty="0" err="1" smtClean="0">
                <a:latin typeface="Calibri"/>
                <a:cs typeface="Calibri"/>
              </a:rPr>
              <a:t>j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 smtClean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800" i="1" baseline="-25000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30706" y="1565089"/>
            <a:ext cx="7367336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Calibri" charset="0"/>
              </a:rPr>
              <a:t>From training corpus, extract </a:t>
            </a:r>
            <a:r>
              <a:rPr lang="en-US" sz="2800" i="1" dirty="0">
                <a:latin typeface="Times New Roman" charset="0"/>
              </a:rPr>
              <a:t>Vocabulary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56891"/>
            <a:ext cx="8229600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24684"/>
            <a:ext cx="765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495838"/>
            <a:ext cx="3746500" cy="469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76787" y="4240982"/>
            <a:ext cx="5879984" cy="837299"/>
            <a:chOff x="4997448" y="3448588"/>
            <a:chExt cx="5879984" cy="837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281" y="3448592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17" y="3448591"/>
              <a:ext cx="837293" cy="8372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210" y="3448590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2846" y="3448589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0139" y="3448588"/>
              <a:ext cx="837293" cy="83729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12795" y="5312141"/>
            <a:ext cx="2530250" cy="837294"/>
            <a:chOff x="4154031" y="3448593"/>
            <a:chExt cx="2530250" cy="8372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4031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53232" y="382246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Disjunction / Union: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0170" y="55461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71" y="2033311"/>
            <a:ext cx="4914900" cy="977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66028" y="1900166"/>
            <a:ext cx="1686833" cy="837294"/>
            <a:chOff x="4997448" y="3448593"/>
            <a:chExt cx="1686833" cy="83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" y="2466569"/>
            <a:ext cx="3937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4" y="2466569"/>
            <a:ext cx="368300" cy="31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28011" y="1594978"/>
            <a:ext cx="5931568" cy="919622"/>
            <a:chOff x="1528011" y="1594978"/>
            <a:chExt cx="5931568" cy="9196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250" y="1594978"/>
              <a:ext cx="1587500" cy="4699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528011" y="2514600"/>
              <a:ext cx="593156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31245" y="2136829"/>
              <a:ext cx="488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Generative Model of How Hypothesis Causes Data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3947" y="2767264"/>
            <a:ext cx="5931568" cy="884655"/>
            <a:chOff x="1503947" y="2767264"/>
            <a:chExt cx="5931568" cy="884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0" y="3182019"/>
              <a:ext cx="1587500" cy="4699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503947" y="2767264"/>
              <a:ext cx="5931568" cy="168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59218" y="2767264"/>
              <a:ext cx="182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Bayesian </a:t>
              </a:r>
              <a:r>
                <a:rPr lang="en-US" dirty="0" err="1" smtClean="0"/>
                <a:t>Inferece</a:t>
              </a:r>
              <a:endParaRPr lang="en-US" dirty="0"/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667753" y="1032877"/>
            <a:ext cx="1720516" cy="933241"/>
          </a:xfrm>
          <a:prstGeom prst="wedgeRoundRectCallout">
            <a:avLst>
              <a:gd name="adj1" fmla="val -22232"/>
              <a:gd name="adj2" fmla="val 792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</a:t>
            </a:r>
          </a:p>
          <a:p>
            <a:pPr algn="ctr"/>
            <a:r>
              <a:rPr lang="en-US" dirty="0" smtClean="0"/>
              <a:t>(Unknown)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236186" y="1077349"/>
            <a:ext cx="1720516" cy="933241"/>
          </a:xfrm>
          <a:prstGeom prst="wedgeRoundRectCallout">
            <a:avLst>
              <a:gd name="adj1" fmla="val -15239"/>
              <a:gd name="adj2" fmla="val 882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(Observed Evidence)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42431" y="3804794"/>
            <a:ext cx="5293755" cy="2131453"/>
            <a:chOff x="1942431" y="3804794"/>
            <a:chExt cx="5293755" cy="21314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31" y="48440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92186" y="3804794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2905" y="1417638"/>
            <a:ext cx="5244000" cy="3510616"/>
            <a:chOff x="1942431" y="1968431"/>
            <a:chExt cx="5244000" cy="351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431" y="43868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42431" y="1968431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6" name="Straight Arrow Connector 15"/>
            <p:cNvCxnSpPr>
              <a:stCxn id="17" idx="0"/>
            </p:cNvCxnSpPr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3826773"/>
            <a:ext cx="585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16" y="3903914"/>
            <a:ext cx="49657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47147" y="4608096"/>
            <a:ext cx="3435973" cy="1209855"/>
            <a:chOff x="6352674" y="5094676"/>
            <a:chExt cx="3435973" cy="1209855"/>
          </a:xfrm>
        </p:grpSpPr>
        <p:sp>
          <p:nvSpPr>
            <p:cNvPr id="16" name="TextBox 15"/>
            <p:cNvSpPr txBox="1"/>
            <p:nvPr/>
          </p:nvSpPr>
          <p:spPr>
            <a:xfrm>
              <a:off x="6906127" y="5350424"/>
              <a:ext cx="28825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Proportional To</a:t>
              </a:r>
            </a:p>
            <a:p>
              <a:r>
                <a:rPr lang="en-US" sz="2800" dirty="0" smtClean="0"/>
                <a:t>(Doesn’t sum to 1)</a:t>
              </a:r>
              <a:endParaRPr lang="en-US" sz="28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disease that affects a tiny fraction of the population (0.01%)</a:t>
            </a:r>
          </a:p>
          <a:p>
            <a:r>
              <a:rPr lang="en-US" dirty="0" smtClean="0"/>
              <a:t>Symptoms include a headache and stiff neck</a:t>
            </a:r>
          </a:p>
          <a:p>
            <a:pPr lvl="1"/>
            <a:r>
              <a:rPr lang="en-US" dirty="0" smtClean="0"/>
              <a:t>99% of patients with the disease have these symptoms</a:t>
            </a:r>
          </a:p>
          <a:p>
            <a:r>
              <a:rPr lang="en-US" dirty="0" smtClean="0"/>
              <a:t>1% of the general population has these symptoms</a:t>
            </a:r>
          </a:p>
          <a:p>
            <a:r>
              <a:rPr lang="en-US" dirty="0" smtClean="0"/>
              <a:t>Q: assume you have the symptom, what is your probability of having the disease?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8609</TotalTime>
  <Words>961</Words>
  <Application>Microsoft Macintosh PowerPoint</Application>
  <PresentationFormat>On-screen Show (4:3)</PresentationFormat>
  <Paragraphs>203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Lucida Sans</vt:lpstr>
      <vt:lpstr>ＭＳ Ｐゴシック</vt:lpstr>
      <vt:lpstr>Palatino</vt:lpstr>
      <vt:lpstr>Symbol</vt:lpstr>
      <vt:lpstr>Times</vt:lpstr>
      <vt:lpstr>Times New Roman</vt:lpstr>
      <vt:lpstr>Wingdings</vt:lpstr>
      <vt:lpstr>新細明體</vt:lpstr>
      <vt:lpstr>Arial</vt:lpstr>
      <vt:lpstr>Office Theme</vt:lpstr>
      <vt:lpstr>Equation</vt:lpstr>
      <vt:lpstr>Probability Review and Naïve Bayes</vt:lpstr>
      <vt:lpstr>What is Probability?</vt:lpstr>
      <vt:lpstr>Probability Review</vt:lpstr>
      <vt:lpstr>Probability Review</vt:lpstr>
      <vt:lpstr>Bayes Rule</vt:lpstr>
      <vt:lpstr>Bayes Rule</vt:lpstr>
      <vt:lpstr>Bayes Rule</vt:lpstr>
      <vt:lpstr>Bayes Rule</vt:lpstr>
      <vt:lpstr>Bayes Rule Example</vt:lpstr>
      <vt:lpstr>Text Classification</vt:lpstr>
      <vt:lpstr>Is this Spam?</vt:lpstr>
      <vt:lpstr>Who wrote which Federalist papers?</vt:lpstr>
      <vt:lpstr>What is the subject of this article?</vt:lpstr>
      <vt:lpstr>Positive or negative movie review?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Naïve Bayes Intuition</vt:lpstr>
      <vt:lpstr>PowerPoint Presentation</vt:lpstr>
      <vt:lpstr>PowerPoint Presentation</vt:lpstr>
      <vt:lpstr>Bayes’ Rule Applied to Documents and Classes</vt:lpstr>
      <vt:lpstr>Naïve Bayes Classifier (I)</vt:lpstr>
      <vt:lpstr>Naïve Bayes Classifier (II)</vt:lpstr>
      <vt:lpstr>Naïve Bayes Classifier (IV)</vt:lpstr>
      <vt:lpstr>Multinomial Naïve Bayes Independence Assumptions</vt:lpstr>
      <vt:lpstr>Multinomial Naïve Bayes Classifier</vt:lpstr>
      <vt:lpstr>Applying Multinomial Naive Bayes Classifiers to Text Classification</vt:lpstr>
      <vt:lpstr>Learning the Multinomial Naïve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Multinomial Naïve Bayes: Learning</vt:lpstr>
      <vt:lpstr>Exercise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389</cp:revision>
  <cp:lastPrinted>2016-01-15T17:33:23Z</cp:lastPrinted>
  <dcterms:created xsi:type="dcterms:W3CDTF">2014-08-24T19:20:45Z</dcterms:created>
  <dcterms:modified xsi:type="dcterms:W3CDTF">2016-01-16T17:59:15Z</dcterms:modified>
</cp:coreProperties>
</file>